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  <p:sldMasterId id="2147483791" r:id="rId6"/>
  </p:sldMasterIdLst>
  <p:notesMasterIdLst>
    <p:notesMasterId r:id="rId46"/>
  </p:notesMasterIdLst>
  <p:sldIdLst>
    <p:sldId id="259" r:id="rId7"/>
    <p:sldId id="262" r:id="rId8"/>
    <p:sldId id="264" r:id="rId9"/>
    <p:sldId id="674" r:id="rId10"/>
    <p:sldId id="459" r:id="rId11"/>
    <p:sldId id="266" r:id="rId12"/>
    <p:sldId id="480" r:id="rId13"/>
    <p:sldId id="666" r:id="rId14"/>
    <p:sldId id="675" r:id="rId15"/>
    <p:sldId id="668" r:id="rId16"/>
    <p:sldId id="260" r:id="rId17"/>
    <p:sldId id="676" r:id="rId18"/>
    <p:sldId id="261" r:id="rId19"/>
    <p:sldId id="424" r:id="rId20"/>
    <p:sldId id="677" r:id="rId21"/>
    <p:sldId id="669" r:id="rId22"/>
    <p:sldId id="678" r:id="rId23"/>
    <p:sldId id="670" r:id="rId24"/>
    <p:sldId id="265" r:id="rId25"/>
    <p:sldId id="671" r:id="rId26"/>
    <p:sldId id="672" r:id="rId27"/>
    <p:sldId id="268" r:id="rId28"/>
    <p:sldId id="679" r:id="rId29"/>
    <p:sldId id="270" r:id="rId30"/>
    <p:sldId id="271" r:id="rId31"/>
    <p:sldId id="680" r:id="rId32"/>
    <p:sldId id="272" r:id="rId33"/>
    <p:sldId id="273" r:id="rId34"/>
    <p:sldId id="276" r:id="rId35"/>
    <p:sldId id="682" r:id="rId36"/>
    <p:sldId id="673" r:id="rId37"/>
    <p:sldId id="681" r:id="rId38"/>
    <p:sldId id="275" r:id="rId39"/>
    <p:sldId id="502" r:id="rId40"/>
    <p:sldId id="278" r:id="rId41"/>
    <p:sldId id="274" r:id="rId42"/>
    <p:sldId id="460" r:id="rId43"/>
    <p:sldId id="506" r:id="rId44"/>
    <p:sldId id="421" r:id="rId4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IBM Plex Sans" panose="020B0503050203000203" pitchFamily="34" charset="0"/>
      <p:regular r:id="rId51"/>
      <p:bold r:id="rId52"/>
      <p:italic r:id="rId53"/>
      <p:boldItalic r:id="rId54"/>
    </p:embeddedFont>
    <p:embeddedFont>
      <p:font typeface="IBM Plex Sans SemiBold" panose="020B0703050203000203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горь Зуриев" initials="ИЗ" lastIdx="1" clrIdx="0">
    <p:extLst>
      <p:ext uri="{19B8F6BF-5375-455C-9EA6-DF929625EA0E}">
        <p15:presenceInfo xmlns:p15="http://schemas.microsoft.com/office/powerpoint/2012/main" userId="c9e51983a495a9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902" autoAdjust="0"/>
  </p:normalViewPr>
  <p:slideViewPr>
    <p:cSldViewPr snapToGrid="0">
      <p:cViewPr varScale="1">
        <p:scale>
          <a:sx n="105" d="100"/>
          <a:sy n="105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5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6" name="Google Shape;2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209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053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095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2" name="Google Shape;3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592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0" name="Google Shape;3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9" name="Google Shape;4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7" name="Google Shape;4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2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5" name="Google Shape;4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33" name="Google Shape;5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97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5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0" name="Google Shape;61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8" name="Google Shape;6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2038" y="879475"/>
            <a:ext cx="7821612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500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7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2" name="Google Shape;6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2038" y="879475"/>
            <a:ext cx="7821612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8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33" name="Google Shape;73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1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47" name="Google Shape;84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839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9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70" name="Google Shape;7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330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0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09" name="Google Shape;80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3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23" name="Google Shape;92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002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 txBox="1">
            <a:spLocks noGrp="1"/>
          </p:cNvSpPr>
          <p:nvPr>
            <p:ph type="body" idx="1"/>
          </p:nvPr>
        </p:nvSpPr>
        <p:spPr>
          <a:xfrm>
            <a:off x="2010400" y="5571000"/>
            <a:ext cx="16083301" cy="5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43625" y="879475"/>
            <a:ext cx="7818438" cy="43989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9218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974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4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536" cy="24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3858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20013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47" b="0" i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08999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6983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Только заголовок">
  <p:cSld name="20_Только заголовок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1471" y="4623406"/>
            <a:ext cx="628650" cy="9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68"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342900" lvl="0" indent="-317564" algn="l">
              <a:lnSpc>
                <a:spcPct val="142738"/>
              </a:lnSpc>
              <a:spcBef>
                <a:spcPts val="0"/>
              </a:spcBef>
              <a:spcAft>
                <a:spcPts val="0"/>
              </a:spcAft>
              <a:buClr>
                <a:srgbClr val="6E32E0"/>
              </a:buClr>
              <a:buSzPts val="3068"/>
              <a:buFont typeface="Arial"/>
              <a:buAutoNum type="arabicPeriod"/>
              <a:defRPr sz="1534">
                <a:latin typeface="Roboto"/>
                <a:ea typeface="Roboto"/>
                <a:cs typeface="Roboto"/>
                <a:sym typeface="Roboto"/>
              </a:defRPr>
            </a:lvl1pPr>
            <a:lvl2pPr marL="685800" lvl="1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77"/>
            </a:lvl2pPr>
            <a:lvl3pPr marL="1028700" lvl="2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37"/>
            </a:lvl3pPr>
            <a:lvl4pPr marL="1371600" lvl="3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4pPr>
            <a:lvl5pPr marL="1714500" lvl="4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5pPr>
            <a:lvl6pPr marL="2057400" lvl="5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6pPr>
            <a:lvl7pPr marL="2400300" lvl="6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7pPr>
            <a:lvl8pPr marL="2743200" lvl="7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8pPr>
            <a:lvl9pPr marL="3086100" lvl="8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98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948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516555" y="986485"/>
            <a:ext cx="8110848" cy="10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475231" y="1557772"/>
            <a:ext cx="8193536" cy="24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78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2"/>
              <a:buFont typeface="Arial"/>
              <a:buNone/>
              <a:defRPr sz="789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9414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7.pn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2.xml"/><Relationship Id="rId5" Type="http://schemas.openxmlformats.org/officeDocument/2006/relationships/image" Target="../media/image27.pn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20. Как извлечь опыт из своего проекта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2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Что такое LL</a:t>
            </a:r>
            <a:endParaRPr sz="2894"/>
          </a:p>
        </p:txBody>
      </p:sp>
      <p:sp>
        <p:nvSpPr>
          <p:cNvPr id="221" name="Google Shape;221;p15"/>
          <p:cNvSpPr txBox="1"/>
          <p:nvPr/>
        </p:nvSpPr>
        <p:spPr>
          <a:xfrm>
            <a:off x="597306" y="1471300"/>
            <a:ext cx="5368417" cy="761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2000"/>
              <a:defRPr/>
            </a:pPr>
            <a:r>
              <a:rPr lang="ru-RU" sz="1500">
                <a:latin typeface="IBM Plex Sans"/>
                <a:ea typeface="IBM Plex Sans"/>
                <a:cs typeface="IBM Plex Sans"/>
                <a:sym typeface="IBM Plex Sans"/>
              </a:rPr>
              <a:t>Lessons Learned (в переводе с англ. – полученные уроки) – это опыт, накопленный в ходе реализации проекта</a:t>
            </a:r>
            <a:endParaRPr sz="1050"/>
          </a:p>
        </p:txBody>
      </p:sp>
      <p:pic>
        <p:nvPicPr>
          <p:cNvPr id="222" name="Google Shape;2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6306" y="2133477"/>
            <a:ext cx="4308145" cy="2872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884" y="2422756"/>
            <a:ext cx="2719444" cy="24837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61;p50">
            <a:extLst>
              <a:ext uri="{FF2B5EF4-FFF2-40B4-BE49-F238E27FC236}">
                <a16:creationId xmlns:a16="http://schemas.microsoft.com/office/drawing/2014/main" id="{EDD7EC05-1C1F-43E7-A6FE-762432B46E91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0EC3822-2AFD-4120-A4F4-6C9BB976B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2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Цели LL</a:t>
            </a:r>
            <a:endParaRPr sz="2894" dirty="0"/>
          </a:p>
        </p:txBody>
      </p:sp>
      <p:sp>
        <p:nvSpPr>
          <p:cNvPr id="260" name="Google Shape;260;p16"/>
          <p:cNvSpPr txBox="1"/>
          <p:nvPr/>
        </p:nvSpPr>
        <p:spPr>
          <a:xfrm>
            <a:off x="597306" y="1471300"/>
            <a:ext cx="5132443" cy="3075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Помочь вам и проектной команде в определении корневых причин проблем и потенциальных способов их решений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Определить возможные пути повышения результативности будущих проектов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Предотвратить повторение ошибок предыдущих проектов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800" dirty="0">
                <a:latin typeface="IBM Plex Sans"/>
                <a:ea typeface="IBM Plex Sans"/>
                <a:cs typeface="IBM Plex Sans"/>
                <a:sym typeface="IBM Plex Sans"/>
              </a:rPr>
              <a:t>Передать лучшие идеи проекта другим проектным командам</a:t>
            </a:r>
            <a:endParaRPr sz="1200" dirty="0"/>
          </a:p>
        </p:txBody>
      </p:sp>
      <p:pic>
        <p:nvPicPr>
          <p:cNvPr id="261" name="Google Shape;26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3047" y="2920485"/>
            <a:ext cx="2772128" cy="193298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5EBEB96D-12DD-4298-A53F-E54D6BA2DBFA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F880082-C6F8-46DA-BE72-5DBCA43C7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Откуда брать информацию при процедуре </a:t>
            </a:r>
            <a:r>
              <a:rPr lang="en-US" dirty="0"/>
              <a:t>LL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7726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2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Откуда берутся LL</a:t>
            </a:r>
            <a:endParaRPr sz="2894" dirty="0"/>
          </a:p>
        </p:txBody>
      </p:sp>
      <p:sp>
        <p:nvSpPr>
          <p:cNvPr id="298" name="Google Shape;298;p17"/>
          <p:cNvSpPr txBox="1"/>
          <p:nvPr/>
        </p:nvSpPr>
        <p:spPr>
          <a:xfrm>
            <a:off x="597306" y="1471300"/>
            <a:ext cx="5029204" cy="278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трудности, с которыми пришлось столкнуться;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непредвиденные ситуации;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риски (как идентифицированные в начале, так и возникшие впоследствии);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проблемы, которые неизбежно возникают при следовании плану проекта;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провалы планирования (сроков, бюджета, качества продукта проекта, распределения ответственностей внутри команды проекта и т.д.);</a:t>
            </a:r>
            <a:endParaRPr sz="1500" dirty="0"/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00164" y="3011516"/>
            <a:ext cx="2916788" cy="164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A4CB814F-ADB1-464E-A622-EDC568BDCC50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CD456B3-5B9E-42C7-B983-253BB2D60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7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2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Откуда берутся LL</a:t>
            </a:r>
            <a:endParaRPr sz="2894" dirty="0"/>
          </a:p>
        </p:txBody>
      </p:sp>
      <p:sp>
        <p:nvSpPr>
          <p:cNvPr id="298" name="Google Shape;298;p17"/>
          <p:cNvSpPr txBox="1"/>
          <p:nvPr/>
        </p:nvSpPr>
        <p:spPr>
          <a:xfrm>
            <a:off x="597306" y="1471300"/>
            <a:ext cx="4712113" cy="29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решения и действия, не принесшие должных результатов;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успешные решения и дополнения к проекту;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недостаточная проработка заинтересованных сторон;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проблемы коммуникаций внутри проекта;</a:t>
            </a:r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650" dirty="0">
                <a:latin typeface="IBM Plex Sans"/>
                <a:ea typeface="IBM Plex Sans"/>
                <a:cs typeface="IBM Plex Sans"/>
                <a:sym typeface="IBM Plex Sans"/>
              </a:rPr>
              <a:t>возможные способы повышения результативности проекта.</a:t>
            </a:r>
            <a:endParaRPr sz="1650" dirty="0"/>
          </a:p>
        </p:txBody>
      </p:sp>
      <p:pic>
        <p:nvPicPr>
          <p:cNvPr id="299" name="Google Shape;29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9041" y="2810113"/>
            <a:ext cx="2916788" cy="164862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331A093D-C200-4135-8972-FCD2D1CFCDD6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5D15858-645B-424A-BCAD-FAF5145BD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3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Почему важно документировать,</a:t>
            </a:r>
            <a:br>
              <a:rPr lang="ru-RU" dirty="0"/>
            </a:br>
            <a:r>
              <a:rPr lang="ru-RU" dirty="0"/>
              <a:t>формировать Отчёт </a:t>
            </a:r>
            <a:r>
              <a:rPr lang="en-US" dirty="0"/>
              <a:t>LL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4467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9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Документировать!</a:t>
            </a:r>
            <a:endParaRPr sz="2894"/>
          </a:p>
        </p:txBody>
      </p:sp>
      <p:sp>
        <p:nvSpPr>
          <p:cNvPr id="336" name="Google Shape;336;p18"/>
          <p:cNvSpPr txBox="1"/>
          <p:nvPr/>
        </p:nvSpPr>
        <p:spPr>
          <a:xfrm>
            <a:off x="560230" y="1343271"/>
            <a:ext cx="6974204" cy="692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1800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Полученные уроки и сформированные выводы проекта являются важной частью процесса непрерывного улучшения опыта ведения проектов в качестве PM.</a:t>
            </a:r>
            <a:endParaRPr sz="1050" dirty="0"/>
          </a:p>
        </p:txBody>
      </p:sp>
      <p:pic>
        <p:nvPicPr>
          <p:cNvPr id="337" name="Google Shape;33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306" y="2304979"/>
            <a:ext cx="3712881" cy="247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0201" y="2266315"/>
            <a:ext cx="2516393" cy="251639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8"/>
          <p:cNvSpPr/>
          <p:nvPr/>
        </p:nvSpPr>
        <p:spPr>
          <a:xfrm>
            <a:off x="4372897" y="3178278"/>
            <a:ext cx="1732936" cy="486697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A0C94A"/>
              </a:gs>
              <a:gs pos="100000">
                <a:srgbClr val="DBFF9C"/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4509"/>
              </a:srgbClr>
            </a:outerShdw>
          </a:effectLst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 defTabSz="685800">
              <a:buSzPts val="1800"/>
              <a:defRPr/>
            </a:pPr>
            <a:endParaRPr sz="1350">
              <a:solidFill>
                <a:srgbClr val="FFFFFF"/>
              </a:solidFill>
            </a:endParaRPr>
          </a:p>
        </p:txBody>
      </p:sp>
      <p:sp>
        <p:nvSpPr>
          <p:cNvPr id="40" name="Google Shape;361;p50">
            <a:extLst>
              <a:ext uri="{FF2B5EF4-FFF2-40B4-BE49-F238E27FC236}">
                <a16:creationId xmlns:a16="http://schemas.microsoft.com/office/drawing/2014/main" id="{B0041E92-BA55-4BB4-8F4E-0B7D96FFC716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AA0DCD39-3F38-445C-844F-DAD9E4624C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каких фазах жизненного цикла проекта</a:t>
            </a:r>
            <a:br>
              <a:rPr lang="ru-RU" dirty="0"/>
            </a:br>
            <a:r>
              <a:rPr lang="ru-RU" dirty="0"/>
              <a:t>полезны </a:t>
            </a:r>
            <a:r>
              <a:rPr lang="en-US" dirty="0"/>
              <a:t>LL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6070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94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5 основных стадий проекта</a:t>
            </a:r>
            <a:endParaRPr sz="2894"/>
          </a:p>
        </p:txBody>
      </p:sp>
      <p:sp>
        <p:nvSpPr>
          <p:cNvPr id="414" name="Google Shape;414;p20"/>
          <p:cNvSpPr txBox="1"/>
          <p:nvPr/>
        </p:nvSpPr>
        <p:spPr>
          <a:xfrm>
            <a:off x="597306" y="1482214"/>
            <a:ext cx="2706334" cy="2377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339329" indent="-339329" algn="just" defTabSz="685800">
              <a:lnSpc>
                <a:spcPct val="150000"/>
              </a:lnSpc>
              <a:buClr>
                <a:srgbClr val="FF0000"/>
              </a:buClr>
              <a:buSzPct val="100000"/>
              <a:buFont typeface="Arial"/>
              <a:buAutoNum type="arabicPeriod"/>
              <a:defRPr/>
            </a:pPr>
            <a:r>
              <a:rPr lang="ru-RU" sz="2000" dirty="0">
                <a:latin typeface="IBM Plex Sans"/>
                <a:ea typeface="IBM Plex Sans"/>
                <a:cs typeface="IBM Plex Sans"/>
                <a:sym typeface="IBM Plex Sans"/>
              </a:rPr>
              <a:t>Инициирование</a:t>
            </a:r>
            <a:endParaRPr sz="1000" dirty="0"/>
          </a:p>
          <a:p>
            <a:pPr marL="339329" indent="-339329" algn="just" defTabSz="685800">
              <a:lnSpc>
                <a:spcPct val="150000"/>
              </a:lnSpc>
              <a:buClr>
                <a:srgbClr val="FF0000"/>
              </a:buClr>
              <a:buSzPct val="100000"/>
              <a:buFont typeface="Arial"/>
              <a:buAutoNum type="arabicPeriod"/>
              <a:defRPr/>
            </a:pPr>
            <a:r>
              <a:rPr lang="ru-RU" sz="2000" dirty="0">
                <a:latin typeface="IBM Plex Sans"/>
                <a:ea typeface="IBM Plex Sans"/>
                <a:cs typeface="IBM Plex Sans"/>
                <a:sym typeface="IBM Plex Sans"/>
              </a:rPr>
              <a:t>Планирование</a:t>
            </a:r>
            <a:endParaRPr sz="1000" dirty="0"/>
          </a:p>
          <a:p>
            <a:pPr marL="339329" indent="-339329" algn="just" defTabSz="685800">
              <a:lnSpc>
                <a:spcPct val="150000"/>
              </a:lnSpc>
              <a:buClr>
                <a:srgbClr val="FF0000"/>
              </a:buClr>
              <a:buSzPct val="100000"/>
              <a:buFont typeface="Arial"/>
              <a:buAutoNum type="arabicPeriod"/>
              <a:defRPr/>
            </a:pPr>
            <a:r>
              <a:rPr lang="ru-RU" sz="2000" dirty="0">
                <a:latin typeface="IBM Plex Sans"/>
                <a:ea typeface="IBM Plex Sans"/>
                <a:cs typeface="IBM Plex Sans"/>
                <a:sym typeface="IBM Plex Sans"/>
              </a:rPr>
              <a:t>Реализация</a:t>
            </a:r>
            <a:endParaRPr sz="1000" dirty="0"/>
          </a:p>
          <a:p>
            <a:pPr marL="339329" indent="-339329" algn="just" defTabSz="685800">
              <a:lnSpc>
                <a:spcPct val="150000"/>
              </a:lnSpc>
              <a:buClr>
                <a:srgbClr val="FF0000"/>
              </a:buClr>
              <a:buSzPct val="100000"/>
              <a:buFont typeface="Arial"/>
              <a:buAutoNum type="arabicPeriod"/>
              <a:defRPr/>
            </a:pPr>
            <a:r>
              <a:rPr lang="ru-RU" sz="2000" dirty="0">
                <a:latin typeface="IBM Plex Sans"/>
                <a:ea typeface="IBM Plex Sans"/>
                <a:cs typeface="IBM Plex Sans"/>
                <a:sym typeface="IBM Plex Sans"/>
              </a:rPr>
              <a:t>Контроль</a:t>
            </a:r>
            <a:endParaRPr sz="1000" dirty="0"/>
          </a:p>
          <a:p>
            <a:pPr marL="339329" indent="-339329" algn="just" defTabSz="685800">
              <a:lnSpc>
                <a:spcPct val="150000"/>
              </a:lnSpc>
              <a:buClr>
                <a:srgbClr val="FF0000"/>
              </a:buClr>
              <a:buSzPct val="100000"/>
              <a:buFont typeface="Arial"/>
              <a:buAutoNum type="arabicPeriod"/>
              <a:defRPr/>
            </a:pPr>
            <a:r>
              <a:rPr lang="ru-RU" sz="2000" dirty="0">
                <a:latin typeface="IBM Plex Sans"/>
                <a:ea typeface="IBM Plex Sans"/>
                <a:cs typeface="IBM Plex Sans"/>
                <a:sym typeface="IBM Plex Sans"/>
              </a:rPr>
              <a:t>Завершение</a:t>
            </a:r>
            <a:endParaRPr sz="1000" dirty="0"/>
          </a:p>
        </p:txBody>
      </p:sp>
      <p:pic>
        <p:nvPicPr>
          <p:cNvPr id="415" name="Google Shape;41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3955" y="1417743"/>
            <a:ext cx="3802979" cy="2551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2962" y="3367954"/>
            <a:ext cx="2234380" cy="14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61;p50">
            <a:extLst>
              <a:ext uri="{FF2B5EF4-FFF2-40B4-BE49-F238E27FC236}">
                <a16:creationId xmlns:a16="http://schemas.microsoft.com/office/drawing/2014/main" id="{4A8E9CA2-DCD2-4A9A-97AB-6334912B036B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A98B55E8-16A7-4738-84FE-25A6F864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1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94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Применимость LL на стадии Инициирования проекта</a:t>
            </a:r>
            <a:endParaRPr sz="2894"/>
          </a:p>
        </p:txBody>
      </p:sp>
      <p:sp>
        <p:nvSpPr>
          <p:cNvPr id="453" name="Google Shape;453;p21"/>
          <p:cNvSpPr txBox="1"/>
          <p:nvPr/>
        </p:nvSpPr>
        <p:spPr>
          <a:xfrm>
            <a:off x="597307" y="1900470"/>
            <a:ext cx="5309423" cy="2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just" defTabSz="685800">
              <a:lnSpc>
                <a:spcPct val="150000"/>
              </a:lnSpc>
              <a:buSzPts val="2000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Изучение и анализ уроков предыдущих проектов.</a:t>
            </a:r>
            <a:endParaRPr sz="900" dirty="0"/>
          </a:p>
          <a:p>
            <a:pPr algn="just" defTabSz="685800">
              <a:lnSpc>
                <a:spcPct val="150000"/>
              </a:lnSpc>
              <a:buSzPts val="2000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Это необходимо для того, чтобы:</a:t>
            </a:r>
            <a:endParaRPr sz="900" dirty="0"/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определить возможные риски для нового проекта;</a:t>
            </a:r>
            <a:endParaRPr sz="900" dirty="0"/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выработать методы управления такими рисками;</a:t>
            </a:r>
            <a:endParaRPr sz="900" dirty="0"/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использовать опыт предыдущих проектов для успешной реализации текущего проекта;</a:t>
            </a:r>
            <a:endParaRPr sz="900" dirty="0"/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Char char="•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использовать идеи, предложения и выводы для повышения эффективности и прибыльности Вашего нового проекта.</a:t>
            </a:r>
            <a:endParaRPr sz="900" dirty="0"/>
          </a:p>
        </p:txBody>
      </p:sp>
      <p:pic>
        <p:nvPicPr>
          <p:cNvPr id="454" name="Google Shape;45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8013" y="1727238"/>
            <a:ext cx="2280070" cy="2696028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1879EED0-15B2-4FB8-B666-E2C5EC71811F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701A205-27E7-4860-84D4-D40EBFE42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94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700" b="1" dirty="0"/>
              <a:t>Применимость LL на стадиях Планирования, реализации и контроля проекта</a:t>
            </a:r>
            <a:endParaRPr sz="2700" dirty="0"/>
          </a:p>
        </p:txBody>
      </p:sp>
      <p:sp>
        <p:nvSpPr>
          <p:cNvPr id="491" name="Google Shape;491;p22"/>
          <p:cNvSpPr txBox="1"/>
          <p:nvPr/>
        </p:nvSpPr>
        <p:spPr>
          <a:xfrm>
            <a:off x="597306" y="2143462"/>
            <a:ext cx="457937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defTabSz="685800">
              <a:lnSpc>
                <a:spcPct val="150000"/>
              </a:lnSpc>
              <a:buClr>
                <a:srgbClr val="FF0000"/>
              </a:buClr>
              <a:buSzPts val="2400"/>
              <a:buFont typeface="Arial"/>
              <a:buChar char="•"/>
              <a:defRPr/>
            </a:pPr>
            <a:r>
              <a:rPr lang="ru-RU" sz="1500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Возникают проблемы и их надо решать!</a:t>
            </a:r>
            <a:endParaRPr sz="900" dirty="0"/>
          </a:p>
          <a:p>
            <a:pPr marL="265510" defTabSz="685800">
              <a:lnSpc>
                <a:spcPct val="150000"/>
              </a:lnSpc>
              <a:buSzPts val="2400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LL позволяет обоснованно выбрать подходящий метод решения проблемы.</a:t>
            </a:r>
            <a:endParaRPr sz="900" dirty="0"/>
          </a:p>
        </p:txBody>
      </p:sp>
      <p:pic>
        <p:nvPicPr>
          <p:cNvPr id="492" name="Google Shape;4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0439" y="1860308"/>
            <a:ext cx="2676242" cy="311191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316AD211-35CA-44E7-B98C-F2AF08266DEA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1DFFD78-FB0B-49E5-A204-60DD543C2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3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94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LL на стадии завершения проекта</a:t>
            </a:r>
            <a:endParaRPr sz="2894" dirty="0"/>
          </a:p>
        </p:txBody>
      </p:sp>
      <p:sp>
        <p:nvSpPr>
          <p:cNvPr id="529" name="Google Shape;529;p23"/>
          <p:cNvSpPr txBox="1"/>
          <p:nvPr/>
        </p:nvSpPr>
        <p:spPr>
          <a:xfrm>
            <a:off x="597307" y="1639955"/>
            <a:ext cx="4557254" cy="171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Происходит подготовка архива проекта, который обязательно должен включать в себя Отчёт о полученных уроках (LL), и сдача его заказчику.</a:t>
            </a:r>
            <a:endParaRPr sz="900" dirty="0"/>
          </a:p>
          <a:p>
            <a:pPr marL="257175" indent="-257175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ct val="1500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Закрытие проекта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c 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точки зрения </a:t>
            </a:r>
            <a:r>
              <a:rPr lang="en-US" sz="1500" dirty="0">
                <a:latin typeface="IBM Plex Sans"/>
                <a:ea typeface="IBM Plex Sans"/>
                <a:cs typeface="IBM Plex Sans"/>
                <a:sym typeface="IBM Plex Sans"/>
              </a:rPr>
              <a:t>Project Management</a:t>
            </a: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 невозможно без данного отчёта.</a:t>
            </a:r>
            <a:endParaRPr sz="900" dirty="0"/>
          </a:p>
        </p:txBody>
      </p:sp>
      <p:pic>
        <p:nvPicPr>
          <p:cNvPr id="530" name="Google Shape;53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8756" y="2646802"/>
            <a:ext cx="3496171" cy="233078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8F6EBF47-24AD-4ECA-A3DC-0EE41EC6A294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F5D29D3E-0C75-43C8-AA15-7BFB10F55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4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94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Процедура LL и PM</a:t>
            </a:r>
            <a:endParaRPr sz="2894"/>
          </a:p>
        </p:txBody>
      </p:sp>
      <p:sp>
        <p:nvSpPr>
          <p:cNvPr id="567" name="Google Shape;567;p24"/>
          <p:cNvSpPr txBox="1"/>
          <p:nvPr/>
        </p:nvSpPr>
        <p:spPr>
          <a:xfrm>
            <a:off x="597307" y="1572380"/>
            <a:ext cx="4866971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defTabSz="685800">
              <a:lnSpc>
                <a:spcPct val="150000"/>
              </a:lnSpc>
              <a:buClr>
                <a:srgbClr val="FF0000"/>
              </a:buClr>
              <a:buSzPts val="2400"/>
              <a:buFont typeface="Arial"/>
              <a:buChar char="•"/>
              <a:defRPr/>
            </a:pPr>
            <a:r>
              <a:rPr lang="ru-RU" sz="1500" dirty="0">
                <a:latin typeface="IBM Plex Sans"/>
                <a:ea typeface="IBM Plex Sans"/>
                <a:cs typeface="IBM Plex Sans"/>
                <a:sym typeface="IBM Plex Sans"/>
              </a:rPr>
              <a:t>Фиксация полученных уроков и выводов проекта проводится непосредственно командой проекта под руководством PM.</a:t>
            </a:r>
            <a:endParaRPr sz="900" dirty="0"/>
          </a:p>
        </p:txBody>
      </p:sp>
      <p:sp>
        <p:nvSpPr>
          <p:cNvPr id="568" name="Google Shape;568;p24"/>
          <p:cNvSpPr txBox="1"/>
          <p:nvPr/>
        </p:nvSpPr>
        <p:spPr>
          <a:xfrm>
            <a:off x="622709" y="3494882"/>
            <a:ext cx="7955873" cy="1107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lnSpc>
                <a:spcPct val="150000"/>
              </a:lnSpc>
              <a:buSzPts val="2000"/>
              <a:defRPr/>
            </a:pPr>
            <a:r>
              <a:rPr lang="ru-RU" sz="1500" b="1" dirty="0">
                <a:solidFill>
                  <a:srgbClr val="FFFFFF"/>
                </a:solidFill>
              </a:rPr>
              <a:t>Анализ полученных уроков (</a:t>
            </a:r>
            <a:r>
              <a:rPr lang="ru-RU" sz="1500" b="1" dirty="0" err="1">
                <a:solidFill>
                  <a:srgbClr val="FFFFFF"/>
                </a:solidFill>
              </a:rPr>
              <a:t>Lessons</a:t>
            </a:r>
            <a:r>
              <a:rPr lang="ru-RU" sz="1500" b="1" dirty="0">
                <a:solidFill>
                  <a:srgbClr val="FFFFFF"/>
                </a:solidFill>
              </a:rPr>
              <a:t> </a:t>
            </a:r>
            <a:r>
              <a:rPr lang="ru-RU" sz="1500" b="1" dirty="0" err="1">
                <a:solidFill>
                  <a:srgbClr val="FFFFFF"/>
                </a:solidFill>
              </a:rPr>
              <a:t>Learned</a:t>
            </a:r>
            <a:r>
              <a:rPr lang="ru-RU" sz="1500" b="1" dirty="0">
                <a:solidFill>
                  <a:srgbClr val="FFFFFF"/>
                </a:solidFill>
              </a:rPr>
              <a:t>) предыдущих проектов помогает PM-у и всей команде проекта найти корневые причины возникших проблем или вообще избежать этих проблем.</a:t>
            </a:r>
            <a:endParaRPr sz="1500" b="1" dirty="0">
              <a:solidFill>
                <a:srgbClr val="FFFFFF"/>
              </a:solidFill>
            </a:endParaRPr>
          </a:p>
        </p:txBody>
      </p:sp>
      <p:pic>
        <p:nvPicPr>
          <p:cNvPr id="569" name="Google Shape;56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2720" y="1236050"/>
            <a:ext cx="2695862" cy="203033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61;p50">
            <a:extLst>
              <a:ext uri="{FF2B5EF4-FFF2-40B4-BE49-F238E27FC236}">
                <a16:creationId xmlns:a16="http://schemas.microsoft.com/office/drawing/2014/main" id="{759001EE-4053-4CB1-9476-F5326D493615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AE6C4F03-B561-4387-82E3-47E301A1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028663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Давайте поговорим про</a:t>
            </a:r>
            <a:br>
              <a:rPr lang="ru-RU" dirty="0"/>
            </a:br>
            <a:r>
              <a:rPr lang="ru-RU" dirty="0"/>
              <a:t>итоговый документ – Отчёт </a:t>
            </a:r>
            <a:r>
              <a:rPr lang="en-US" dirty="0"/>
              <a:t>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2289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6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Отчёт LL</a:t>
            </a:r>
            <a:endParaRPr sz="2894"/>
          </a:p>
        </p:txBody>
      </p:sp>
      <p:sp>
        <p:nvSpPr>
          <p:cNvPr id="644" name="Google Shape;644;p26"/>
          <p:cNvSpPr txBox="1"/>
          <p:nvPr/>
        </p:nvSpPr>
        <p:spPr>
          <a:xfrm>
            <a:off x="597307" y="1572380"/>
            <a:ext cx="4866971" cy="2839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Char char="•"/>
              <a:defRPr/>
            </a:pPr>
            <a:r>
              <a:rPr lang="ru-RU" sz="1500"/>
              <a:t>Всю информацию, которую следовало бы учитывать на всех 5-ти основных стадиях проекта, всё, что в дальнейшем Вам поможет не повторить своих ошибок, необходимо включить в Отчёт о полученных уроках (Lessons Learned).</a:t>
            </a:r>
            <a:endParaRPr sz="1050"/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Char char="•"/>
              <a:defRPr/>
            </a:pPr>
            <a:r>
              <a:rPr lang="ru-RU" sz="1500"/>
              <a:t>Также в Отчёт включается анализ полученных уроков, т.е. что привело к тому или иному исходу, какова была причина.</a:t>
            </a:r>
            <a:endParaRPr sz="1050"/>
          </a:p>
        </p:txBody>
      </p:sp>
      <p:pic>
        <p:nvPicPr>
          <p:cNvPr id="645" name="Google Shape;64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9365" y="1356497"/>
            <a:ext cx="3303639" cy="330363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FBC96A9E-3272-44CA-ADAE-F634B6EF4E7B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67A6315E-54A9-47A3-ACA4-6A12B4EDD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7"/>
          <p:cNvSpPr txBox="1"/>
          <p:nvPr/>
        </p:nvSpPr>
        <p:spPr>
          <a:xfrm>
            <a:off x="603422" y="2090684"/>
            <a:ext cx="2560104" cy="228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 marR="2228" defTabSz="685800">
              <a:lnSpc>
                <a:spcPct val="108500"/>
              </a:lnSpc>
              <a:spcBef>
                <a:spcPts val="794"/>
              </a:spcBef>
              <a:buSzPts val="2000"/>
              <a:defRPr/>
            </a:pP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Описание документа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Название;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Описание проекта;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Цель (разъяснение важности и смысла документации полученных уроков);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Практическое руководство по использованию шаблона.</a:t>
            </a:r>
            <a:endParaRPr sz="900" dirty="0"/>
          </a:p>
        </p:txBody>
      </p:sp>
      <p:sp>
        <p:nvSpPr>
          <p:cNvPr id="651" name="Google Shape;651;p27"/>
          <p:cNvSpPr/>
          <p:nvPr/>
        </p:nvSpPr>
        <p:spPr>
          <a:xfrm>
            <a:off x="613309" y="1529432"/>
            <a:ext cx="459211" cy="45921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SzPts val="1052"/>
              <a:defRPr/>
            </a:pPr>
            <a:endParaRPr sz="789"/>
          </a:p>
        </p:txBody>
      </p:sp>
      <p:sp>
        <p:nvSpPr>
          <p:cNvPr id="652" name="Google Shape;652;p27"/>
          <p:cNvSpPr/>
          <p:nvPr/>
        </p:nvSpPr>
        <p:spPr>
          <a:xfrm flipH="1">
            <a:off x="3239856" y="1529432"/>
            <a:ext cx="34289" cy="3204801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SzPts val="1052"/>
              <a:defRPr/>
            </a:pPr>
            <a:endParaRPr sz="789"/>
          </a:p>
        </p:txBody>
      </p:sp>
      <p:sp>
        <p:nvSpPr>
          <p:cNvPr id="653" name="Google Shape;653;p27"/>
          <p:cNvSpPr/>
          <p:nvPr/>
        </p:nvSpPr>
        <p:spPr>
          <a:xfrm>
            <a:off x="3566185" y="1529432"/>
            <a:ext cx="459212" cy="45921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SzPts val="1052"/>
              <a:defRPr/>
            </a:pPr>
            <a:endParaRPr sz="789"/>
          </a:p>
        </p:txBody>
      </p:sp>
      <p:sp>
        <p:nvSpPr>
          <p:cNvPr id="654" name="Google Shape;654;p27"/>
          <p:cNvSpPr/>
          <p:nvPr/>
        </p:nvSpPr>
        <p:spPr>
          <a:xfrm>
            <a:off x="6202625" y="1529432"/>
            <a:ext cx="34289" cy="3204801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SzPts val="1052"/>
              <a:defRPr/>
            </a:pPr>
            <a:endParaRPr sz="789"/>
          </a:p>
        </p:txBody>
      </p:sp>
      <p:sp>
        <p:nvSpPr>
          <p:cNvPr id="655" name="Google Shape;655;p27"/>
          <p:cNvSpPr/>
          <p:nvPr/>
        </p:nvSpPr>
        <p:spPr>
          <a:xfrm>
            <a:off x="6432231" y="1529432"/>
            <a:ext cx="459212" cy="45921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SzPts val="1052"/>
              <a:defRPr/>
            </a:pPr>
            <a:endParaRPr sz="789"/>
          </a:p>
        </p:txBody>
      </p:sp>
      <p:sp>
        <p:nvSpPr>
          <p:cNvPr id="687" name="Google Shape;687;p27"/>
          <p:cNvSpPr txBox="1">
            <a:spLocks noGrp="1"/>
          </p:cNvSpPr>
          <p:nvPr>
            <p:ph type="title"/>
          </p:nvPr>
        </p:nvSpPr>
        <p:spPr>
          <a:xfrm>
            <a:off x="585923" y="793874"/>
            <a:ext cx="7347099" cy="4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/>
            <a:r>
              <a:rPr lang="ru-RU" sz="2894" b="1"/>
              <a:t>Отчёт LL - структура</a:t>
            </a:r>
            <a:endParaRPr sz="2894"/>
          </a:p>
        </p:txBody>
      </p:sp>
      <p:sp>
        <p:nvSpPr>
          <p:cNvPr id="688" name="Google Shape;688;p27"/>
          <p:cNvSpPr txBox="1"/>
          <p:nvPr/>
        </p:nvSpPr>
        <p:spPr>
          <a:xfrm>
            <a:off x="3501541" y="2090684"/>
            <a:ext cx="2619049" cy="249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 marR="2228" defTabSz="685800">
              <a:lnSpc>
                <a:spcPct val="108500"/>
              </a:lnSpc>
              <a:spcBef>
                <a:spcPts val="794"/>
              </a:spcBef>
              <a:buSzPts val="2000"/>
              <a:defRPr/>
            </a:pP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Полученные уроки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Область/сфера применения;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Описание;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Классификатор (</a:t>
            </a:r>
            <a:r>
              <a:rPr lang="ru-RU" sz="1200" b="1" dirty="0">
                <a:latin typeface="IBM Plex Sans"/>
                <a:ea typeface="IBM Plex Sans"/>
                <a:cs typeface="IBM Plex Sans"/>
                <a:sym typeface="IBM Plex Sans"/>
              </a:rPr>
              <a:t>LL или L2L</a:t>
            </a: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);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Причины;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Последствия;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Рекомендации, замечания, полученные уроки.</a:t>
            </a:r>
            <a:endParaRPr sz="900" dirty="0"/>
          </a:p>
        </p:txBody>
      </p:sp>
      <p:sp>
        <p:nvSpPr>
          <p:cNvPr id="689" name="Google Shape;689;p27"/>
          <p:cNvSpPr txBox="1"/>
          <p:nvPr/>
        </p:nvSpPr>
        <p:spPr>
          <a:xfrm>
            <a:off x="6349481" y="2090684"/>
            <a:ext cx="2448804" cy="249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 marR="2228" defTabSz="685800">
              <a:lnSpc>
                <a:spcPct val="108500"/>
              </a:lnSpc>
              <a:spcBef>
                <a:spcPts val="794"/>
              </a:spcBef>
              <a:buSzPts val="2000"/>
              <a:defRPr/>
            </a:pP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Акт сдачи/приёма отчёта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Основные факторы, повлиявшие на достижение целей и помешавшие выполнению целей;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Важная информация, не вошедшая в основной раздел отчёта;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Вывод о сдаче/приёме отчёта;</a:t>
            </a:r>
            <a:endParaRPr sz="900" dirty="0"/>
          </a:p>
          <a:p>
            <a:pPr marL="219882" marR="2228" indent="-214313" defTabSz="685800">
              <a:lnSpc>
                <a:spcPct val="108500"/>
              </a:lnSpc>
              <a:spcBef>
                <a:spcPts val="794"/>
              </a:spcBef>
              <a:buClr>
                <a:srgbClr val="FF0000"/>
              </a:buClr>
              <a:buSzPts val="1666"/>
              <a:buFont typeface="Arial"/>
              <a:buChar char="•"/>
              <a:defRPr/>
            </a:pPr>
            <a:r>
              <a:rPr lang="ru-RU" sz="1200" dirty="0">
                <a:latin typeface="IBM Plex Sans"/>
                <a:ea typeface="IBM Plex Sans"/>
                <a:cs typeface="IBM Plex Sans"/>
                <a:sym typeface="IBM Plex Sans"/>
              </a:rPr>
              <a:t>Подписи</a:t>
            </a:r>
            <a:endParaRPr sz="900" dirty="0"/>
          </a:p>
        </p:txBody>
      </p:sp>
      <p:sp>
        <p:nvSpPr>
          <p:cNvPr id="44" name="Google Shape;361;p50">
            <a:extLst>
              <a:ext uri="{FF2B5EF4-FFF2-40B4-BE49-F238E27FC236}">
                <a16:creationId xmlns:a16="http://schemas.microsoft.com/office/drawing/2014/main" id="{16DF7980-48ED-422A-A5DE-F1B8A7C7D436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5F12DE2-37F5-4699-B5AF-E851C6C5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LL</a:t>
            </a:r>
            <a:r>
              <a:rPr lang="ru-RU" dirty="0"/>
              <a:t> полезен только </a:t>
            </a:r>
            <a:r>
              <a:rPr lang="en-US" dirty="0"/>
              <a:t>PM-</a:t>
            </a:r>
            <a:r>
              <a:rPr lang="ru-RU" dirty="0"/>
              <a:t>у?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9266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8"/>
          <p:cNvSpPr txBox="1"/>
          <p:nvPr/>
        </p:nvSpPr>
        <p:spPr>
          <a:xfrm>
            <a:off x="603422" y="2304535"/>
            <a:ext cx="3381224" cy="19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 marR="2228" defTabSz="685800">
              <a:lnSpc>
                <a:spcPct val="108500"/>
              </a:lnSpc>
              <a:spcBef>
                <a:spcPts val="794"/>
              </a:spcBef>
              <a:buSzPts val="2000"/>
              <a:defRPr/>
            </a:pP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LL (</a:t>
            </a:r>
            <a:r>
              <a:rPr lang="ru-RU" sz="1350" b="1" dirty="0" err="1">
                <a:latin typeface="IBM Plex Sans"/>
                <a:ea typeface="IBM Plex Sans"/>
                <a:cs typeface="IBM Plex Sans"/>
                <a:sym typeface="IBM Plex Sans"/>
              </a:rPr>
              <a:t>Lessons</a:t>
            </a: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350" b="1" dirty="0" err="1">
                <a:latin typeface="IBM Plex Sans"/>
                <a:ea typeface="IBM Plex Sans"/>
                <a:cs typeface="IBM Plex Sans"/>
                <a:sym typeface="IBM Plex Sans"/>
              </a:rPr>
              <a:t>Learned</a:t>
            </a: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sz="900" dirty="0"/>
          </a:p>
          <a:p>
            <a:pPr marL="5570" marR="2228" defTabSz="685800">
              <a:lnSpc>
                <a:spcPct val="108500"/>
              </a:lnSpc>
              <a:spcBef>
                <a:spcPts val="794"/>
              </a:spcBef>
              <a:buSzPts val="2000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полученный урок, применимый к аналогичным проектам.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5" name="Google Shape;695;p28"/>
          <p:cNvSpPr/>
          <p:nvPr/>
        </p:nvSpPr>
        <p:spPr>
          <a:xfrm>
            <a:off x="613309" y="1743283"/>
            <a:ext cx="459211" cy="459211"/>
          </a:xfrm>
          <a:custGeom>
            <a:avLst/>
            <a:gdLst/>
            <a:ahLst/>
            <a:cxnLst/>
            <a:rect l="l" t="t" r="r" b="b"/>
            <a:pathLst>
              <a:path w="1047114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SzPts val="1052"/>
              <a:defRPr/>
            </a:pPr>
            <a:endParaRPr sz="789"/>
          </a:p>
        </p:txBody>
      </p:sp>
      <p:sp>
        <p:nvSpPr>
          <p:cNvPr id="696" name="Google Shape;696;p28"/>
          <p:cNvSpPr/>
          <p:nvPr/>
        </p:nvSpPr>
        <p:spPr>
          <a:xfrm>
            <a:off x="4724653" y="1743283"/>
            <a:ext cx="34289" cy="2555872"/>
          </a:xfrm>
          <a:custGeom>
            <a:avLst/>
            <a:gdLst/>
            <a:ahLst/>
            <a:cxnLst/>
            <a:rect l="l" t="t" r="r" b="b"/>
            <a:pathLst>
              <a:path w="120000" h="6806565" extrusionOk="0">
                <a:moveTo>
                  <a:pt x="0" y="0"/>
                </a:moveTo>
                <a:lnTo>
                  <a:pt x="0" y="6806075"/>
                </a:lnTo>
              </a:path>
            </a:pathLst>
          </a:custGeom>
          <a:noFill/>
          <a:ln w="10450" cap="flat" cmpd="sng">
            <a:solidFill>
              <a:srgbClr val="D2D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SzPts val="1052"/>
              <a:defRPr/>
            </a:pPr>
            <a:endParaRPr sz="789"/>
          </a:p>
        </p:txBody>
      </p:sp>
      <p:sp>
        <p:nvSpPr>
          <p:cNvPr id="697" name="Google Shape;697;p28"/>
          <p:cNvSpPr/>
          <p:nvPr/>
        </p:nvSpPr>
        <p:spPr>
          <a:xfrm>
            <a:off x="5085271" y="1743283"/>
            <a:ext cx="459212" cy="459211"/>
          </a:xfrm>
          <a:custGeom>
            <a:avLst/>
            <a:gdLst/>
            <a:ahLst/>
            <a:cxnLst/>
            <a:rect l="l" t="t" r="r" b="b"/>
            <a:pathLst>
              <a:path w="1047115" h="1047114" extrusionOk="0">
                <a:moveTo>
                  <a:pt x="523544" y="0"/>
                </a:moveTo>
                <a:lnTo>
                  <a:pt x="475891" y="2139"/>
                </a:lnTo>
                <a:lnTo>
                  <a:pt x="429437" y="8435"/>
                </a:lnTo>
                <a:lnTo>
                  <a:pt x="384366" y="18701"/>
                </a:lnTo>
                <a:lnTo>
                  <a:pt x="340863" y="32754"/>
                </a:lnTo>
                <a:lnTo>
                  <a:pt x="299114" y="50408"/>
                </a:lnTo>
                <a:lnTo>
                  <a:pt x="259302" y="71479"/>
                </a:lnTo>
                <a:lnTo>
                  <a:pt x="221613" y="95782"/>
                </a:lnTo>
                <a:lnTo>
                  <a:pt x="186232" y="123131"/>
                </a:lnTo>
                <a:lnTo>
                  <a:pt x="153343" y="153343"/>
                </a:lnTo>
                <a:lnTo>
                  <a:pt x="123131" y="186232"/>
                </a:lnTo>
                <a:lnTo>
                  <a:pt x="95782" y="221613"/>
                </a:lnTo>
                <a:lnTo>
                  <a:pt x="71479" y="259302"/>
                </a:lnTo>
                <a:lnTo>
                  <a:pt x="50408" y="299114"/>
                </a:lnTo>
                <a:lnTo>
                  <a:pt x="32754" y="340863"/>
                </a:lnTo>
                <a:lnTo>
                  <a:pt x="18701" y="384366"/>
                </a:lnTo>
                <a:lnTo>
                  <a:pt x="8435" y="429437"/>
                </a:lnTo>
                <a:lnTo>
                  <a:pt x="2139" y="475891"/>
                </a:lnTo>
                <a:lnTo>
                  <a:pt x="0" y="523544"/>
                </a:lnTo>
                <a:lnTo>
                  <a:pt x="2139" y="571197"/>
                </a:lnTo>
                <a:lnTo>
                  <a:pt x="8435" y="617651"/>
                </a:lnTo>
                <a:lnTo>
                  <a:pt x="18701" y="662722"/>
                </a:lnTo>
                <a:lnTo>
                  <a:pt x="32754" y="706224"/>
                </a:lnTo>
                <a:lnTo>
                  <a:pt x="50408" y="747974"/>
                </a:lnTo>
                <a:lnTo>
                  <a:pt x="71479" y="787785"/>
                </a:lnTo>
                <a:lnTo>
                  <a:pt x="95782" y="825474"/>
                </a:lnTo>
                <a:lnTo>
                  <a:pt x="123131" y="860856"/>
                </a:lnTo>
                <a:lnTo>
                  <a:pt x="153343" y="893745"/>
                </a:lnTo>
                <a:lnTo>
                  <a:pt x="186232" y="923956"/>
                </a:lnTo>
                <a:lnTo>
                  <a:pt x="221613" y="951306"/>
                </a:lnTo>
                <a:lnTo>
                  <a:pt x="259302" y="975608"/>
                </a:lnTo>
                <a:lnTo>
                  <a:pt x="299114" y="996679"/>
                </a:lnTo>
                <a:lnTo>
                  <a:pt x="340863" y="1014333"/>
                </a:lnTo>
                <a:lnTo>
                  <a:pt x="384366" y="1028386"/>
                </a:lnTo>
                <a:lnTo>
                  <a:pt x="429437" y="1038653"/>
                </a:lnTo>
                <a:lnTo>
                  <a:pt x="475891" y="1044948"/>
                </a:lnTo>
                <a:lnTo>
                  <a:pt x="523544" y="1047088"/>
                </a:lnTo>
                <a:lnTo>
                  <a:pt x="571197" y="1044948"/>
                </a:lnTo>
                <a:lnTo>
                  <a:pt x="617651" y="1038653"/>
                </a:lnTo>
                <a:lnTo>
                  <a:pt x="662722" y="1028386"/>
                </a:lnTo>
                <a:lnTo>
                  <a:pt x="706224" y="1014333"/>
                </a:lnTo>
                <a:lnTo>
                  <a:pt x="747974" y="996679"/>
                </a:lnTo>
                <a:lnTo>
                  <a:pt x="787785" y="975608"/>
                </a:lnTo>
                <a:lnTo>
                  <a:pt x="825474" y="951306"/>
                </a:lnTo>
                <a:lnTo>
                  <a:pt x="860856" y="923956"/>
                </a:lnTo>
                <a:lnTo>
                  <a:pt x="893745" y="893745"/>
                </a:lnTo>
                <a:lnTo>
                  <a:pt x="923956" y="860856"/>
                </a:lnTo>
                <a:lnTo>
                  <a:pt x="951306" y="825474"/>
                </a:lnTo>
                <a:lnTo>
                  <a:pt x="975608" y="787785"/>
                </a:lnTo>
                <a:lnTo>
                  <a:pt x="996679" y="747974"/>
                </a:lnTo>
                <a:lnTo>
                  <a:pt x="1014333" y="706224"/>
                </a:lnTo>
                <a:lnTo>
                  <a:pt x="1028386" y="662722"/>
                </a:lnTo>
                <a:lnTo>
                  <a:pt x="1038653" y="617651"/>
                </a:lnTo>
                <a:lnTo>
                  <a:pt x="1044948" y="571197"/>
                </a:lnTo>
                <a:lnTo>
                  <a:pt x="1047088" y="523544"/>
                </a:lnTo>
                <a:lnTo>
                  <a:pt x="1044948" y="475891"/>
                </a:lnTo>
                <a:lnTo>
                  <a:pt x="1038653" y="429437"/>
                </a:lnTo>
                <a:lnTo>
                  <a:pt x="1028386" y="384366"/>
                </a:lnTo>
                <a:lnTo>
                  <a:pt x="1014333" y="340863"/>
                </a:lnTo>
                <a:lnTo>
                  <a:pt x="996679" y="299114"/>
                </a:lnTo>
                <a:lnTo>
                  <a:pt x="975608" y="259302"/>
                </a:lnTo>
                <a:lnTo>
                  <a:pt x="951306" y="221613"/>
                </a:lnTo>
                <a:lnTo>
                  <a:pt x="923956" y="186232"/>
                </a:lnTo>
                <a:lnTo>
                  <a:pt x="893745" y="153343"/>
                </a:lnTo>
                <a:lnTo>
                  <a:pt x="860856" y="123131"/>
                </a:lnTo>
                <a:lnTo>
                  <a:pt x="825474" y="95782"/>
                </a:lnTo>
                <a:lnTo>
                  <a:pt x="787785" y="71479"/>
                </a:lnTo>
                <a:lnTo>
                  <a:pt x="747974" y="50408"/>
                </a:lnTo>
                <a:lnTo>
                  <a:pt x="706224" y="32754"/>
                </a:lnTo>
                <a:lnTo>
                  <a:pt x="662722" y="18701"/>
                </a:lnTo>
                <a:lnTo>
                  <a:pt x="617651" y="8435"/>
                </a:lnTo>
                <a:lnTo>
                  <a:pt x="571197" y="2139"/>
                </a:lnTo>
                <a:lnTo>
                  <a:pt x="523544" y="0"/>
                </a:lnTo>
                <a:close/>
              </a:path>
            </a:pathLst>
          </a:custGeom>
          <a:solidFill>
            <a:srgbClr val="FC2C3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SzPts val="1052"/>
              <a:defRPr/>
            </a:pPr>
            <a:endParaRPr sz="789"/>
          </a:p>
        </p:txBody>
      </p:sp>
      <p:sp>
        <p:nvSpPr>
          <p:cNvPr id="729" name="Google Shape;729;p28"/>
          <p:cNvSpPr txBox="1">
            <a:spLocks noGrp="1"/>
          </p:cNvSpPr>
          <p:nvPr>
            <p:ph type="title"/>
          </p:nvPr>
        </p:nvSpPr>
        <p:spPr>
          <a:xfrm>
            <a:off x="585923" y="793874"/>
            <a:ext cx="7347099" cy="45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/>
            <a:r>
              <a:rPr lang="ru-RU" sz="2894" b="1"/>
              <a:t>LL и L2L - различия</a:t>
            </a:r>
            <a:endParaRPr sz="2894"/>
          </a:p>
        </p:txBody>
      </p:sp>
      <p:sp>
        <p:nvSpPr>
          <p:cNvPr id="730" name="Google Shape;730;p28"/>
          <p:cNvSpPr txBox="1"/>
          <p:nvPr/>
        </p:nvSpPr>
        <p:spPr>
          <a:xfrm>
            <a:off x="5020627" y="2304535"/>
            <a:ext cx="3666164" cy="199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69" rIns="0" bIns="0" anchor="t" anchorCtr="0">
            <a:noAutofit/>
          </a:bodyPr>
          <a:lstStyle/>
          <a:p>
            <a:pPr marL="5570" marR="2228" defTabSz="685800">
              <a:lnSpc>
                <a:spcPct val="108500"/>
              </a:lnSpc>
              <a:spcBef>
                <a:spcPts val="794"/>
              </a:spcBef>
              <a:buSzPts val="2000"/>
              <a:defRPr/>
            </a:pP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L2L (</a:t>
            </a:r>
            <a:r>
              <a:rPr lang="ru-RU" sz="1350" b="1" dirty="0" err="1">
                <a:latin typeface="IBM Plex Sans"/>
                <a:ea typeface="IBM Plex Sans"/>
                <a:cs typeface="IBM Plex Sans"/>
                <a:sym typeface="IBM Plex Sans"/>
              </a:rPr>
              <a:t>Lessons</a:t>
            </a: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 To </a:t>
            </a:r>
            <a:r>
              <a:rPr lang="ru-RU" sz="1350" b="1" dirty="0" err="1">
                <a:latin typeface="IBM Plex Sans"/>
                <a:ea typeface="IBM Plex Sans"/>
                <a:cs typeface="IBM Plex Sans"/>
                <a:sym typeface="IBM Plex Sans"/>
              </a:rPr>
              <a:t>Learn</a:t>
            </a:r>
            <a:r>
              <a:rPr lang="ru-RU" sz="1350" b="1" dirty="0"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sz="900" dirty="0"/>
          </a:p>
          <a:p>
            <a:pPr marL="5570" marR="2228" defTabSz="685800">
              <a:lnSpc>
                <a:spcPct val="108500"/>
              </a:lnSpc>
              <a:spcBef>
                <a:spcPts val="794"/>
              </a:spcBef>
              <a:buSzPts val="2000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полученный урок, применимый к Системе менеджмента качества компании заказчика (как для внешнего, так и для внутреннего заказчика по отношению к PM).</a:t>
            </a:r>
            <a:endParaRPr sz="1200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" name="Google Shape;361;p50">
            <a:extLst>
              <a:ext uri="{FF2B5EF4-FFF2-40B4-BE49-F238E27FC236}">
                <a16:creationId xmlns:a16="http://schemas.microsoft.com/office/drawing/2014/main" id="{F1EBAA01-8263-4B77-9E54-4B980AEBEAFF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F658CCB-BAFC-4810-9FE5-8CDC857C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29"/>
          <p:cNvSpPr txBox="1">
            <a:spLocks noGrp="1"/>
          </p:cNvSpPr>
          <p:nvPr>
            <p:ph type="title"/>
          </p:nvPr>
        </p:nvSpPr>
        <p:spPr>
          <a:xfrm>
            <a:off x="597306" y="750732"/>
            <a:ext cx="7865532" cy="6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Как отличить LL от L2L</a:t>
            </a:r>
            <a:endParaRPr sz="2894"/>
          </a:p>
        </p:txBody>
      </p:sp>
      <p:sp>
        <p:nvSpPr>
          <p:cNvPr id="767" name="Google Shape;767;p29"/>
          <p:cNvSpPr txBox="1"/>
          <p:nvPr/>
        </p:nvSpPr>
        <p:spPr>
          <a:xfrm>
            <a:off x="590967" y="1360308"/>
            <a:ext cx="7962067" cy="3100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lnSpc>
                <a:spcPct val="150000"/>
              </a:lnSpc>
              <a:buSzPts val="1800"/>
              <a:defRPr/>
            </a:pPr>
            <a:r>
              <a:rPr lang="ru-RU" sz="1313" dirty="0"/>
              <a:t>Задать 2 важных вопроса:</a:t>
            </a:r>
            <a:endParaRPr sz="1313" dirty="0"/>
          </a:p>
          <a:p>
            <a:pPr marL="214313" indent="-214313" defTabSz="68580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  <a:defRPr/>
            </a:pPr>
            <a:r>
              <a:rPr lang="ru-RU" sz="1313" b="1" dirty="0">
                <a:solidFill>
                  <a:srgbClr val="1F497D"/>
                </a:solidFill>
              </a:rPr>
              <a:t>Актуален ли полученный опыт только для данного проекта и аналогичных ему проектов?</a:t>
            </a:r>
            <a:endParaRPr sz="1313" b="1" dirty="0">
              <a:solidFill>
                <a:srgbClr val="1F497D"/>
              </a:solidFill>
            </a:endParaRPr>
          </a:p>
          <a:p>
            <a:pPr marL="198835" defTabSz="685800">
              <a:lnSpc>
                <a:spcPct val="150000"/>
              </a:lnSpc>
              <a:buSzPts val="1800"/>
              <a:defRPr/>
            </a:pPr>
            <a:r>
              <a:rPr lang="ru-RU" sz="1313" dirty="0"/>
              <a:t>Если ответ «да», то помечаем LL. Подобная ситуация может возникнуть и в последующих наших аналогичных проектах.</a:t>
            </a:r>
            <a:endParaRPr sz="1313" dirty="0"/>
          </a:p>
          <a:p>
            <a:pPr marL="214313" indent="-214313" defTabSz="685800">
              <a:lnSpc>
                <a:spcPct val="150000"/>
              </a:lnSpc>
              <a:buClr>
                <a:srgbClr val="FF0000"/>
              </a:buClr>
              <a:buSzPts val="1800"/>
              <a:buFont typeface="Arial"/>
              <a:buChar char="•"/>
              <a:defRPr/>
            </a:pPr>
            <a:r>
              <a:rPr lang="ru-RU" sz="1313" b="1" dirty="0">
                <a:solidFill>
                  <a:srgbClr val="1F497D"/>
                </a:solidFill>
              </a:rPr>
              <a:t>Сталкивается ли компания заказчика с подобными ситуациями в ходе своей деятельности?</a:t>
            </a:r>
            <a:endParaRPr sz="1313" dirty="0"/>
          </a:p>
          <a:p>
            <a:pPr marL="198835" defTabSz="685800">
              <a:lnSpc>
                <a:spcPct val="150000"/>
              </a:lnSpc>
              <a:buSzPts val="1800"/>
              <a:defRPr/>
            </a:pPr>
            <a:r>
              <a:rPr lang="ru-RU" sz="1313" dirty="0"/>
              <a:t>Если ответ «да», то помечаем L2L. Такое обстоятельство возникло, ввиду не отлаженной работы каких-то процессов в компании заказчика, из-за чего на проекте возникли проблемы. Соответственно, это необходимо учесть компании заказчика при совершенствовании своих бизнес-процессов, особенно если имеется СМК.</a:t>
            </a:r>
            <a:endParaRPr sz="1313" dirty="0"/>
          </a:p>
        </p:txBody>
      </p:sp>
      <p:sp>
        <p:nvSpPr>
          <p:cNvPr id="37" name="Google Shape;361;p50">
            <a:extLst>
              <a:ext uri="{FF2B5EF4-FFF2-40B4-BE49-F238E27FC236}">
                <a16:creationId xmlns:a16="http://schemas.microsoft.com/office/drawing/2014/main" id="{4936DD32-1E4F-49EF-92D0-C51F0CC1D91A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6CC3E5C2-7C57-43D7-8684-658DC18A1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32"/>
          <p:cNvSpPr txBox="1">
            <a:spLocks noGrp="1"/>
          </p:cNvSpPr>
          <p:nvPr>
            <p:ph type="title"/>
          </p:nvPr>
        </p:nvSpPr>
        <p:spPr>
          <a:xfrm>
            <a:off x="597306" y="749687"/>
            <a:ext cx="7865532" cy="6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Полезен ли Отчёт LL для заказчика?</a:t>
            </a:r>
            <a:endParaRPr sz="2894"/>
          </a:p>
        </p:txBody>
      </p:sp>
      <p:sp>
        <p:nvSpPr>
          <p:cNvPr id="881" name="Google Shape;881;p32"/>
          <p:cNvSpPr txBox="1"/>
          <p:nvPr/>
        </p:nvSpPr>
        <p:spPr>
          <a:xfrm>
            <a:off x="597306" y="1436057"/>
            <a:ext cx="8126365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lnSpc>
                <a:spcPct val="150000"/>
              </a:lnSpc>
              <a:buSzPts val="1800"/>
              <a:defRPr/>
            </a:pPr>
            <a:r>
              <a:rPr lang="ru-RU" sz="1350" dirty="0"/>
              <a:t>Реализуя проект в компании заказчика (как внешнего, так и внутреннего по отношению к PM), необходимо помнить, что реализация проекта также позволяет провести всесторонний анализ своей деятельности в разрезе всей компании заказчика. Именно поэтому важно выделять не только опыт, полезный к применению в своих будущих проектах, но и опыт, рекомендованный к внедрению у самого заказчика (L2L).</a:t>
            </a:r>
            <a:endParaRPr sz="1050" dirty="0"/>
          </a:p>
          <a:p>
            <a:pPr defTabSz="685800">
              <a:lnSpc>
                <a:spcPct val="150000"/>
              </a:lnSpc>
              <a:buSzPts val="1800"/>
              <a:defRPr/>
            </a:pPr>
            <a:r>
              <a:rPr lang="ru-RU" sz="1350" dirty="0"/>
              <a:t>Отчёт о полученных уроках является полезным не только самому PM, но и заказчику.</a:t>
            </a:r>
            <a:endParaRPr sz="1350" dirty="0"/>
          </a:p>
        </p:txBody>
      </p:sp>
      <p:pic>
        <p:nvPicPr>
          <p:cNvPr id="882" name="Google Shape;88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2541" y="3497904"/>
            <a:ext cx="3798625" cy="150150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6C6453BD-222E-40E5-B586-A9D0A9C527A3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C2E60C52-D2EB-4F3C-99BD-A0C8774DA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25783" y="1040400"/>
            <a:ext cx="42012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b="1" dirty="0">
                <a:solidFill>
                  <a:schemeClr val="accent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Могут ли извлечённые уроки быть полезны одновременно и </a:t>
            </a:r>
            <a:r>
              <a:rPr lang="en-US" dirty="0"/>
              <a:t>PM-</a:t>
            </a:r>
            <a:r>
              <a:rPr lang="ru-RU" dirty="0"/>
              <a:t>у и заказчику (</a:t>
            </a:r>
            <a:r>
              <a:rPr lang="en-US" dirty="0"/>
              <a:t>LL</a:t>
            </a:r>
            <a:r>
              <a:rPr lang="ru-RU" dirty="0"/>
              <a:t> /</a:t>
            </a:r>
            <a:r>
              <a:rPr lang="en-US" dirty="0"/>
              <a:t> L2L</a:t>
            </a:r>
            <a:r>
              <a:rPr lang="ru-RU" dirty="0"/>
              <a:t>)?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0026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0"/>
          <p:cNvSpPr txBox="1">
            <a:spLocks noGrp="1"/>
          </p:cNvSpPr>
          <p:nvPr>
            <p:ph type="title"/>
          </p:nvPr>
        </p:nvSpPr>
        <p:spPr>
          <a:xfrm>
            <a:off x="597306" y="750732"/>
            <a:ext cx="7865532" cy="6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Да!</a:t>
            </a:r>
            <a:endParaRPr sz="2894" dirty="0"/>
          </a:p>
        </p:txBody>
      </p:sp>
      <p:sp>
        <p:nvSpPr>
          <p:cNvPr id="804" name="Google Shape;804;p30"/>
          <p:cNvSpPr txBox="1"/>
          <p:nvPr/>
        </p:nvSpPr>
        <p:spPr>
          <a:xfrm>
            <a:off x="1557167" y="1853472"/>
            <a:ext cx="6029665" cy="992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 defTabSz="685800">
              <a:lnSpc>
                <a:spcPct val="150000"/>
              </a:lnSpc>
              <a:buSzPts val="2400"/>
              <a:defRPr/>
            </a:pPr>
            <a:r>
              <a:rPr lang="ru-RU" sz="2000" b="1" dirty="0">
                <a:solidFill>
                  <a:schemeClr val="accent4"/>
                </a:solidFill>
              </a:rPr>
              <a:t>Полученные уроки могут одновременно относится и к LL и к L2L.</a:t>
            </a:r>
            <a:endParaRPr sz="2000" b="1" dirty="0">
              <a:solidFill>
                <a:schemeClr val="accent4"/>
              </a:solidFill>
            </a:endParaRPr>
          </a:p>
        </p:txBody>
      </p:sp>
      <p:sp>
        <p:nvSpPr>
          <p:cNvPr id="39" name="Google Shape;361;p50">
            <a:extLst>
              <a:ext uri="{FF2B5EF4-FFF2-40B4-BE49-F238E27FC236}">
                <a16:creationId xmlns:a16="http://schemas.microsoft.com/office/drawing/2014/main" id="{6EBC4916-92C3-4B88-8F8C-E5D54B99EE87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99646D-8716-416C-8929-D216AE15B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структурировать анализ </a:t>
            </a:r>
            <a:r>
              <a:rPr lang="en-US" dirty="0"/>
              <a:t>LL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84200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1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700" b="1" dirty="0"/>
              <a:t>Важно помнить при формировании Отчёта LL</a:t>
            </a:r>
            <a:endParaRPr sz="2700" dirty="0"/>
          </a:p>
        </p:txBody>
      </p:sp>
      <p:sp>
        <p:nvSpPr>
          <p:cNvPr id="843" name="Google Shape;843;p31"/>
          <p:cNvSpPr txBox="1"/>
          <p:nvPr/>
        </p:nvSpPr>
        <p:spPr>
          <a:xfrm>
            <a:off x="597307" y="1712831"/>
            <a:ext cx="5427410" cy="2146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14313" indent="-214313" defTabSz="685800">
              <a:lnSpc>
                <a:spcPct val="150000"/>
              </a:lnSpc>
              <a:buClr>
                <a:srgbClr val="FF0000"/>
              </a:buClr>
              <a:buSzPts val="2000"/>
              <a:buFont typeface="Arial"/>
              <a:buChar char="•"/>
              <a:defRPr/>
            </a:pPr>
            <a:r>
              <a:rPr lang="ru-RU" sz="1500" dirty="0"/>
              <a:t>При заполнении Отчёта о полученных уроках необходимо выделить вехи проекта – по контрольным точкам легче анализировать, что позволило достичь успеха, а что привело к провалу. При этом, количество извлечённых уроков не регламентировано, можно указать 5 самых важных, а можно и расписать все 10.</a:t>
            </a:r>
            <a:endParaRPr sz="1500" dirty="0"/>
          </a:p>
        </p:txBody>
      </p:sp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7DC5B71C-367A-4D01-8960-5F07AF6B5E6E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90B7CC98-8FA4-458D-B731-1573A073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4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6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/>
              <a:t>Кейс!</a:t>
            </a:r>
            <a:endParaRPr sz="2894"/>
          </a:p>
        </p:txBody>
      </p:sp>
      <p:sp>
        <p:nvSpPr>
          <p:cNvPr id="957" name="Google Shape;957;p34"/>
          <p:cNvSpPr txBox="1"/>
          <p:nvPr/>
        </p:nvSpPr>
        <p:spPr>
          <a:xfrm>
            <a:off x="597306" y="1450285"/>
            <a:ext cx="4954238" cy="3134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defTabSz="685800">
              <a:lnSpc>
                <a:spcPct val="150000"/>
              </a:lnSpc>
              <a:buSzPts val="2000"/>
              <a:defRPr/>
            </a:pPr>
            <a:r>
              <a:rPr lang="ru-RU" sz="1500" dirty="0"/>
              <a:t>Проект по разработке системы продвижения</a:t>
            </a:r>
          </a:p>
          <a:p>
            <a:pPr defTabSz="685800">
              <a:lnSpc>
                <a:spcPct val="150000"/>
              </a:lnSpc>
              <a:buSzPts val="2000"/>
              <a:defRPr/>
            </a:pPr>
            <a:r>
              <a:rPr lang="ru-RU" sz="1500" dirty="0"/>
              <a:t>новостного портала.</a:t>
            </a:r>
            <a:endParaRPr lang="en-US" sz="1500" dirty="0"/>
          </a:p>
          <a:p>
            <a:pPr defTabSz="685800">
              <a:lnSpc>
                <a:spcPct val="150000"/>
              </a:lnSpc>
              <a:buSzPts val="2000"/>
              <a:defRPr/>
            </a:pPr>
            <a:endParaRPr lang="ru-RU" sz="1500" dirty="0"/>
          </a:p>
          <a:p>
            <a:pPr marL="355600" indent="-3556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000"/>
              <a:buFont typeface="Wingdings" panose="05000000000000000000" pitchFamily="2" charset="2"/>
              <a:buChar char="Ø"/>
              <a:defRPr/>
            </a:pPr>
            <a:r>
              <a:rPr lang="ru-RU" sz="1500" dirty="0"/>
              <a:t>недооценка (и переоценка)</a:t>
            </a:r>
          </a:p>
          <a:p>
            <a:pPr marL="355600" indent="-3556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000"/>
              <a:buFont typeface="Wingdings" panose="05000000000000000000" pitchFamily="2" charset="2"/>
              <a:buChar char="Ø"/>
              <a:defRPr/>
            </a:pPr>
            <a:r>
              <a:rPr lang="ru-RU" sz="1500" dirty="0"/>
              <a:t>отсутствие экспертизы в предметной области</a:t>
            </a:r>
          </a:p>
          <a:p>
            <a:pPr marL="355600" indent="-3556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000"/>
              <a:buFont typeface="Wingdings" panose="05000000000000000000" pitchFamily="2" charset="2"/>
              <a:buChar char="Ø"/>
              <a:defRPr/>
            </a:pPr>
            <a:r>
              <a:rPr lang="ru-RU" sz="1500" dirty="0"/>
              <a:t>новые сотрудники (привлечение консультантов)</a:t>
            </a:r>
          </a:p>
          <a:p>
            <a:pPr marL="355600" indent="-3556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000"/>
              <a:buFont typeface="Wingdings" panose="05000000000000000000" pitchFamily="2" charset="2"/>
              <a:buChar char="Ø"/>
              <a:defRPr/>
            </a:pPr>
            <a:r>
              <a:rPr lang="ru-RU" sz="1500" dirty="0"/>
              <a:t>уход разработчика (документация)</a:t>
            </a:r>
          </a:p>
          <a:p>
            <a:pPr marL="355600" indent="-355600" defTabSz="685800">
              <a:spcBef>
                <a:spcPts val="450"/>
              </a:spcBef>
              <a:spcAft>
                <a:spcPts val="450"/>
              </a:spcAft>
              <a:buClr>
                <a:srgbClr val="FF0000"/>
              </a:buClr>
              <a:buSzPts val="2000"/>
              <a:buFont typeface="Wingdings" panose="05000000000000000000" pitchFamily="2" charset="2"/>
              <a:buChar char="Ø"/>
              <a:defRPr/>
            </a:pPr>
            <a:r>
              <a:rPr lang="ru-RU" sz="1500" dirty="0"/>
              <a:t>сложность оценки результатов и ввода в</a:t>
            </a:r>
            <a:r>
              <a:rPr lang="en-US" sz="1500" dirty="0"/>
              <a:t> </a:t>
            </a:r>
            <a:r>
              <a:rPr lang="ru-RU" sz="1500" dirty="0"/>
              <a:t>эксплуатацию</a:t>
            </a:r>
            <a:endParaRPr sz="1500" dirty="0"/>
          </a:p>
        </p:txBody>
      </p:sp>
      <p:pic>
        <p:nvPicPr>
          <p:cNvPr id="958" name="Google Shape;95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51543" y="1559767"/>
            <a:ext cx="3405836" cy="340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E88FA2C7-F1F3-4D61-B957-2C839A1D71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023E3BBD-1336-4FD4-979D-C65307D3DEF8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22570" y="1509925"/>
            <a:ext cx="6529659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67800"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ru-RU" sz="4400" b="1" dirty="0">
                <a:solidFill>
                  <a:schemeClr val="accent1"/>
                </a:solidFill>
              </a:rPr>
              <a:t>+ </a:t>
            </a:r>
            <a:r>
              <a:rPr lang="ru-RU" sz="2400" b="1" dirty="0">
                <a:solidFill>
                  <a:schemeClr val="accent1"/>
                </a:solidFill>
              </a:rPr>
              <a:t>	продолжение</a:t>
            </a:r>
          </a:p>
          <a:p>
            <a:pPr marL="67800"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ru-RU" sz="2400" b="1" dirty="0">
                <a:solidFill>
                  <a:schemeClr val="accent1"/>
                </a:solidFill>
              </a:rPr>
              <a:t>	10 практических семинаров</a:t>
            </a:r>
          </a:p>
        </p:txBody>
      </p:sp>
    </p:spTree>
    <p:extLst>
      <p:ext uri="{BB962C8B-B14F-4D97-AF65-F5344CB8AC3E}">
        <p14:creationId xmlns:p14="http://schemas.microsoft.com/office/powerpoint/2010/main" val="123386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233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Все, кто подключался онлайн или смотрел в записи </a:t>
            </a:r>
            <a:r>
              <a:rPr lang="ru-RU" sz="2000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давал ДТП по всем 20 семинарам</a:t>
            </a: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получат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*</a:t>
            </a:r>
          </a:p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endParaRPr lang="ru-RU" sz="2000" b="1" dirty="0">
              <a:solidFill>
                <a:schemeClr val="accent1"/>
              </a:solidFill>
              <a:latin typeface="IBM Plex Sans"/>
              <a:sym typeface="IBM Plex Sans"/>
            </a:endParaRPr>
          </a:p>
          <a:p>
            <a:pPr marL="25400"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1200" b="1" dirty="0">
                <a:solidFill>
                  <a:schemeClr val="accent1"/>
                </a:solidFill>
                <a:latin typeface="IBM Plex Sans"/>
                <a:sym typeface="IBM Plex Sans"/>
              </a:rPr>
              <a:t>* Все подробности у кураторов Ваших групп</a:t>
            </a:r>
            <a:endParaRPr sz="12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271957"/>
            <a:ext cx="5177136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Что такое LL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Процедура LL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Отчёт LL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LL и L2L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Примеры и 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Google Shape;235;p44">
            <a:extLst>
              <a:ext uri="{FF2B5EF4-FFF2-40B4-BE49-F238E27FC236}">
                <a16:creationId xmlns:a16="http://schemas.microsoft.com/office/drawing/2014/main" id="{6E3A61A7-78BF-4425-86F6-D556D20192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6514" y="1578306"/>
            <a:ext cx="2392562" cy="198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Как стать хорошим </a:t>
            </a:r>
            <a:r>
              <a:rPr lang="en-US" dirty="0"/>
              <a:t>PM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 txBox="1">
            <a:spLocks noGrp="1"/>
          </p:cNvSpPr>
          <p:nvPr>
            <p:ph type="title"/>
          </p:nvPr>
        </p:nvSpPr>
        <p:spPr>
          <a:xfrm>
            <a:off x="597306" y="780228"/>
            <a:ext cx="7865532" cy="621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2319" rIns="0" bIns="0" anchor="t" anchorCtr="0">
            <a:noAutofit/>
          </a:bodyPr>
          <a:lstStyle/>
          <a:p>
            <a:pPr marL="5570" marR="2228"/>
            <a:r>
              <a:rPr lang="ru-RU" sz="2894" b="1" dirty="0"/>
              <a:t>Как стать хорошим </a:t>
            </a:r>
            <a:r>
              <a:rPr lang="en-US" sz="2894" b="1" dirty="0"/>
              <a:t>PM</a:t>
            </a:r>
            <a:endParaRPr sz="2894" dirty="0"/>
          </a:p>
        </p:txBody>
      </p:sp>
      <p:sp>
        <p:nvSpPr>
          <p:cNvPr id="221" name="Google Shape;221;p15"/>
          <p:cNvSpPr txBox="1"/>
          <p:nvPr/>
        </p:nvSpPr>
        <p:spPr>
          <a:xfrm>
            <a:off x="597306" y="1402057"/>
            <a:ext cx="5368417" cy="287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Wingdings" panose="05000000000000000000" pitchFamily="2" charset="2"/>
              <a:buChar char="ü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Делать записи</a:t>
            </a:r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Wingdings" panose="05000000000000000000" pitchFamily="2" charset="2"/>
              <a:buChar char="ü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Думать прежде чем делать</a:t>
            </a:r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Wingdings" panose="05000000000000000000" pitchFamily="2" charset="2"/>
              <a:buChar char="ü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Разговаривать с людьми на проекте</a:t>
            </a:r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Wingdings" panose="05000000000000000000" pitchFamily="2" charset="2"/>
              <a:buChar char="ü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Открыто говорить о проблемах</a:t>
            </a:r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Wingdings" panose="05000000000000000000" pitchFamily="2" charset="2"/>
              <a:buChar char="ü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Учиться не только на своем опыте</a:t>
            </a:r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Wingdings" panose="05000000000000000000" pitchFamily="2" charset="2"/>
              <a:buChar char="ü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Отказаться от списка задач на 1 час в неделю</a:t>
            </a:r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Wingdings" panose="05000000000000000000" pitchFamily="2" charset="2"/>
              <a:buChar char="ü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Работать с фактами, а не домыслами</a:t>
            </a:r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Wingdings" panose="05000000000000000000" pitchFamily="2" charset="2"/>
              <a:buChar char="ü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Учить или делится опытом</a:t>
            </a:r>
          </a:p>
          <a:p>
            <a:pPr marL="257175" indent="-257175" algn="just" defTabSz="685800">
              <a:lnSpc>
                <a:spcPct val="150000"/>
              </a:lnSpc>
              <a:buClr>
                <a:srgbClr val="FF0000"/>
              </a:buClr>
              <a:buSzPts val="2000"/>
              <a:buFont typeface="Wingdings" panose="05000000000000000000" pitchFamily="2" charset="2"/>
              <a:buChar char="ü"/>
              <a:defRPr/>
            </a:pPr>
            <a:r>
              <a:rPr lang="ru-RU" sz="1350" dirty="0">
                <a:latin typeface="IBM Plex Sans"/>
                <a:ea typeface="IBM Plex Sans"/>
                <a:cs typeface="IBM Plex Sans"/>
                <a:sym typeface="IBM Plex Sans"/>
              </a:rPr>
              <a:t>Изучать смежные области тоже</a:t>
            </a:r>
            <a:endParaRPr lang="ru-RU" sz="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84CA35-8EFC-480B-808E-0D5C5FE1A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719" y="2133377"/>
            <a:ext cx="3709499" cy="252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361;p50">
            <a:extLst>
              <a:ext uri="{FF2B5EF4-FFF2-40B4-BE49-F238E27FC236}">
                <a16:creationId xmlns:a16="http://schemas.microsoft.com/office/drawing/2014/main" id="{0B0DEA40-32A8-4BFA-925D-C572642E8739}"/>
              </a:ext>
            </a:extLst>
          </p:cNvPr>
          <p:cNvSpPr txBox="1">
            <a:spLocks/>
          </p:cNvSpPr>
          <p:nvPr/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93A3"/>
              </a:buClr>
              <a:buSzPts val="1000"/>
              <a:buFont typeface="IBM Plex Sans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8F93A3"/>
                </a:solidFill>
                <a:effectLst/>
                <a:uLnTx/>
                <a:uFillTx/>
                <a:latin typeface="IBM Plex Sans"/>
                <a:sym typeface="IBM Plex Sans"/>
              </a:rPr>
              <a:t>Bootcamp. Project manager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8F93A3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8C69153-8A8F-4D58-9842-B51263A53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917" y="152400"/>
            <a:ext cx="426757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8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LL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276405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B2C3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2436</TotalTime>
  <Words>1398</Words>
  <Application>Microsoft Office PowerPoint</Application>
  <PresentationFormat>Экран (16:9)</PresentationFormat>
  <Paragraphs>210</Paragraphs>
  <Slides>39</Slides>
  <Notes>38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39</vt:i4>
      </vt:variant>
    </vt:vector>
  </HeadingPairs>
  <TitlesOfParts>
    <vt:vector size="51" baseType="lpstr">
      <vt:lpstr>Arial</vt:lpstr>
      <vt:lpstr>IBM Plex Sans</vt:lpstr>
      <vt:lpstr>IBM Plex Sans SemiBold</vt:lpstr>
      <vt:lpstr>Wingdings</vt:lpstr>
      <vt:lpstr>Roboto</vt:lpstr>
      <vt:lpstr>Calibri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3_Office Theme</vt:lpstr>
      <vt:lpstr>Bootcamp Project Manager</vt:lpstr>
      <vt:lpstr>Игорь Зуриев</vt:lpstr>
      <vt:lpstr>План</vt:lpstr>
      <vt:lpstr>План</vt:lpstr>
      <vt:lpstr>Презентация PowerPoint</vt:lpstr>
      <vt:lpstr>Что будет на семинаре сегодня</vt:lpstr>
      <vt:lpstr>Как стать хорошим PM?</vt:lpstr>
      <vt:lpstr>Как стать хорошим PM</vt:lpstr>
      <vt:lpstr>Что такое LL?</vt:lpstr>
      <vt:lpstr>Что такое LL</vt:lpstr>
      <vt:lpstr>Цели LL</vt:lpstr>
      <vt:lpstr>Откуда брать информацию при процедуре LL?</vt:lpstr>
      <vt:lpstr>Откуда берутся LL</vt:lpstr>
      <vt:lpstr>Откуда берутся LL</vt:lpstr>
      <vt:lpstr>Почему важно документировать, формировать Отчёт LL?</vt:lpstr>
      <vt:lpstr>Документировать!</vt:lpstr>
      <vt:lpstr>На каких фазах жизненного цикла проекта полезны LL?</vt:lpstr>
      <vt:lpstr>5 основных стадий проекта</vt:lpstr>
      <vt:lpstr>Применимость LL на стадии Инициирования проекта</vt:lpstr>
      <vt:lpstr>Применимость LL на стадиях Планирования, реализации и контроля проекта</vt:lpstr>
      <vt:lpstr>LL на стадии завершения проекта</vt:lpstr>
      <vt:lpstr>Процедура LL и PM</vt:lpstr>
      <vt:lpstr>Давайте поговорим про итоговый документ – Отчёт LL</vt:lpstr>
      <vt:lpstr>Отчёт LL</vt:lpstr>
      <vt:lpstr>Отчёт LL - структура</vt:lpstr>
      <vt:lpstr>LL полезен только PM-у?</vt:lpstr>
      <vt:lpstr>LL и L2L - различия</vt:lpstr>
      <vt:lpstr>Как отличить LL от L2L</vt:lpstr>
      <vt:lpstr>Полезен ли Отчёт LL для заказчика?</vt:lpstr>
      <vt:lpstr>Могут ли извлечённые уроки быть полезны одновременно и PM-у и заказчику (LL / L2L)?</vt:lpstr>
      <vt:lpstr>Да!</vt:lpstr>
      <vt:lpstr>Как структурировать анализ LL?</vt:lpstr>
      <vt:lpstr>Важно помнить при формировании Отчёта LL</vt:lpstr>
      <vt:lpstr>Кейсы</vt:lpstr>
      <vt:lpstr>Кейс!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155</cp:revision>
  <dcterms:modified xsi:type="dcterms:W3CDTF">2022-05-17T05:49:25Z</dcterms:modified>
</cp:coreProperties>
</file>